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77" r:id="rId5"/>
    <p:sldId id="276" r:id="rId6"/>
    <p:sldId id="281" r:id="rId7"/>
    <p:sldId id="290" r:id="rId8"/>
    <p:sldId id="280" r:id="rId9"/>
    <p:sldId id="267" r:id="rId10"/>
    <p:sldId id="282" r:id="rId11"/>
    <p:sldId id="283" r:id="rId12"/>
    <p:sldId id="269" r:id="rId13"/>
    <p:sldId id="261" r:id="rId14"/>
    <p:sldId id="291" r:id="rId15"/>
    <p:sldId id="296" r:id="rId16"/>
    <p:sldId id="284" r:id="rId17"/>
    <p:sldId id="293" r:id="rId18"/>
    <p:sldId id="285" r:id="rId19"/>
    <p:sldId id="286" r:id="rId20"/>
    <p:sldId id="295" r:id="rId21"/>
    <p:sldId id="294" r:id="rId22"/>
    <p:sldId id="263" r:id="rId23"/>
    <p:sldId id="299" r:id="rId24"/>
    <p:sldId id="300" r:id="rId25"/>
    <p:sldId id="287" r:id="rId26"/>
    <p:sldId id="301" r:id="rId27"/>
    <p:sldId id="297" r:id="rId28"/>
    <p:sldId id="288" r:id="rId29"/>
    <p:sldId id="302" r:id="rId30"/>
    <p:sldId id="289" r:id="rId31"/>
    <p:sldId id="270" r:id="rId32"/>
    <p:sldId id="298" r:id="rId33"/>
    <p:sldId id="271" r:id="rId34"/>
    <p:sldId id="292" r:id="rId35"/>
    <p:sldId id="273" r:id="rId36"/>
    <p:sldId id="274" r:id="rId37"/>
    <p:sldId id="303" r:id="rId38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85588" autoAdjust="0"/>
  </p:normalViewPr>
  <p:slideViewPr>
    <p:cSldViewPr snapToGrid="0">
      <p:cViewPr varScale="1">
        <p:scale>
          <a:sx n="78" d="100"/>
          <a:sy n="78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3F042-8857-4FDF-9868-48D8E7AAAA61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DCF82-5B99-4F38-AB3F-38E2F8842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C7023-6101-400D-9A29-C2F00D013CFB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0B56-B6F5-4919-8DB2-B475ED4D8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4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200" dirty="0" smtClean="0"/>
              <a:t>Lesion and injury case studies are useful for determining gross function, but not so much for dissection of complex tasks</a:t>
            </a:r>
          </a:p>
          <a:p>
            <a:pPr marL="285750" indent="-285750">
              <a:buFontTx/>
              <a:buChar char="-"/>
            </a:pPr>
            <a:endParaRPr lang="en-US" sz="1200" dirty="0" smtClean="0"/>
          </a:p>
          <a:p>
            <a:pPr marL="285750" indent="-285750">
              <a:buFontTx/>
              <a:buChar char="-"/>
            </a:pPr>
            <a:r>
              <a:rPr lang="en-US" sz="1200" dirty="0" smtClean="0"/>
              <a:t>Functional Magnetic Resonance Imaging (fMRI) allows us to study brain activity in real-time without damaging tissue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0B56-B6F5-4919-8DB2-B475ED4D8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7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Dominic and Major system– convert numerical digits into letters or sounds and use them to tell a story that helps you to remember large number sequences, </a:t>
            </a:r>
            <a:r>
              <a:rPr lang="en-US" sz="1200" dirty="0" err="1" smtClean="0"/>
              <a:t>memorise</a:t>
            </a:r>
            <a:r>
              <a:rPr lang="en-US" sz="1200" dirty="0" smtClean="0"/>
              <a:t> decks of cards</a:t>
            </a:r>
          </a:p>
          <a:p>
            <a:endParaRPr lang="en-US" dirty="0" smtClean="0"/>
          </a:p>
          <a:p>
            <a:r>
              <a:rPr lang="en-US" dirty="0" smtClean="0"/>
              <a:t>Memory palaces:</a:t>
            </a:r>
            <a:r>
              <a:rPr lang="en-US" baseline="0" dirty="0" smtClean="0"/>
              <a:t> </a:t>
            </a:r>
            <a:r>
              <a:rPr lang="en-US" sz="1200" dirty="0" smtClean="0"/>
              <a:t>Cat</a:t>
            </a:r>
          </a:p>
          <a:p>
            <a:r>
              <a:rPr lang="en-US" sz="1200" dirty="0" smtClean="0"/>
              <a:t>Skis</a:t>
            </a:r>
          </a:p>
          <a:p>
            <a:r>
              <a:rPr lang="en-US" sz="1200" dirty="0" smtClean="0"/>
              <a:t>Garden</a:t>
            </a:r>
          </a:p>
          <a:p>
            <a:r>
              <a:rPr lang="en-US" sz="1200" dirty="0" smtClean="0"/>
              <a:t>Eyes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0B56-B6F5-4919-8DB2-B475ED4D85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1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driving</a:t>
            </a:r>
            <a:r>
              <a:rPr lang="en-US" baseline="0" dirty="0" smtClean="0"/>
              <a:t> and being in the zone/unaware -&gt; because you do it lots!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0B56-B6F5-4919-8DB2-B475ED4D85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5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Approach learning a programming language in the same way that we learn natural languages? Repetition, immersion?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0B56-B6F5-4919-8DB2-B475ED4D85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8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0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6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C01F4-C485-4ABE-BE25-A6E4A11F4A24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7EA12-CB17-4F0A-B5F0-5E83C197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JG698U2Mv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HaQ3nx8ZJ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UHaQ3nx8ZJ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tl6lclnkxg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LjxMjBlB9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author/Bielaczyc,+Kateri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tandfonline.com/author/Brown,+Ann+L" TargetMode="External"/><Relationship Id="rId4" Type="http://schemas.openxmlformats.org/officeDocument/2006/relationships/hyperlink" Target="http://www.tandfonline.com/author/Pirolli,+Peter+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Brain, 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Angela May O’Connor</a:t>
            </a:r>
          </a:p>
          <a:p>
            <a:r>
              <a:rPr lang="en-US" dirty="0" smtClean="0"/>
              <a:t>Lambda </a:t>
            </a:r>
            <a:r>
              <a:rPr lang="en-US" dirty="0" err="1" smtClean="0"/>
              <a:t>Conf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parts of the brain were activated during comprehension programming tasks?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5" y="2025088"/>
            <a:ext cx="5500193" cy="2969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000" y="2025088"/>
            <a:ext cx="52351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Brodmann’s</a:t>
            </a:r>
            <a:r>
              <a:rPr lang="en-US" sz="2000" dirty="0" smtClean="0"/>
              <a:t> areas 6 and 40: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Division of attention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Silent word reading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Verbal/Numerical working memory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Problem solving</a:t>
            </a:r>
            <a:endParaRPr lang="en-US" sz="2000" dirty="0"/>
          </a:p>
          <a:p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31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parts of the brain were activated during comprehension programming tasks?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8" y="1171811"/>
            <a:ext cx="5500193" cy="2969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2158" y="1804370"/>
            <a:ext cx="57098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Brodmann’s</a:t>
            </a:r>
            <a:r>
              <a:rPr lang="en-US" sz="2000" dirty="0" smtClean="0"/>
              <a:t> areas 21, 44 and 47: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Semantic processing of individual words (BA21)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BA21 constitutes part of Wernicke’s area, which is involved in speech comprehension</a:t>
            </a:r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Processing of complex grammar and semantic tasks (BA44 and BA 47)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BA44 constitutes part of </a:t>
            </a:r>
            <a:r>
              <a:rPr lang="en-US" sz="2000" dirty="0" err="1" smtClean="0"/>
              <a:t>Broca’s</a:t>
            </a:r>
            <a:r>
              <a:rPr lang="en-US" sz="2000" dirty="0" smtClean="0"/>
              <a:t> area, which is involved in the production of language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6" y="4351258"/>
            <a:ext cx="3585446" cy="2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In summary: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7998" y="1299872"/>
            <a:ext cx="57098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ability</a:t>
            </a:r>
          </a:p>
          <a:p>
            <a:endParaRPr lang="en-US" sz="3200" dirty="0" smtClean="0"/>
          </a:p>
          <a:p>
            <a:r>
              <a:rPr lang="en-US" sz="3200" dirty="0" smtClean="0"/>
              <a:t>Reading</a:t>
            </a:r>
          </a:p>
          <a:p>
            <a:endParaRPr lang="en-US" sz="3200" dirty="0"/>
          </a:p>
          <a:p>
            <a:r>
              <a:rPr lang="en-US" sz="3200" dirty="0" smtClean="0"/>
              <a:t>Working memory</a:t>
            </a:r>
          </a:p>
          <a:p>
            <a:endParaRPr lang="en-US" sz="3200" dirty="0"/>
          </a:p>
          <a:p>
            <a:r>
              <a:rPr lang="en-US" sz="3200" dirty="0" smtClean="0"/>
              <a:t>Problem solving</a:t>
            </a:r>
          </a:p>
          <a:p>
            <a:endParaRPr lang="en-US" sz="3200" dirty="0"/>
          </a:p>
          <a:p>
            <a:r>
              <a:rPr lang="en-US" sz="3200" dirty="0" smtClean="0"/>
              <a:t>Language processing</a:t>
            </a:r>
            <a:endParaRPr lang="en-US" sz="3200" dirty="0"/>
          </a:p>
          <a:p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50040" y="3808251"/>
            <a:ext cx="57098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Is there any way we can train ourselves to become better at any of these tasks?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endParaRPr 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455" y="1411082"/>
            <a:ext cx="6489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Many regions of the brain and associated skillsets are used during programming</a:t>
            </a:r>
          </a:p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792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is attention?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71755" y="1142218"/>
            <a:ext cx="11448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Attention: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“Selection” of objects within the visual field -&gt; </a:t>
            </a:r>
            <a:r>
              <a:rPr lang="en-US" sz="2000" dirty="0" err="1" smtClean="0"/>
              <a:t>preattentive</a:t>
            </a:r>
            <a:r>
              <a:rPr lang="en-US" sz="2000" dirty="0" smtClean="0"/>
              <a:t> scanning and focal attention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16028" r="9540" b="9387"/>
          <a:stretch/>
        </p:blipFill>
        <p:spPr>
          <a:xfrm>
            <a:off x="283779" y="2465657"/>
            <a:ext cx="5686097" cy="383627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52012" y="2465657"/>
            <a:ext cx="5686097" cy="3836277"/>
            <a:chOff x="6052012" y="2465657"/>
            <a:chExt cx="5686097" cy="3836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8" t="16028" r="9540" b="9387"/>
            <a:stretch/>
          </p:blipFill>
          <p:spPr>
            <a:xfrm>
              <a:off x="6052012" y="2465657"/>
              <a:ext cx="5686097" cy="383627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38042" y="3069021"/>
              <a:ext cx="1576552" cy="8618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3779" y="6197412"/>
            <a:ext cx="11448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Julesz</a:t>
            </a:r>
            <a:r>
              <a:rPr lang="en-US" sz="2000" dirty="0" smtClean="0"/>
              <a:t> and Bergen 1983</a:t>
            </a: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1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is attention?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083" y="812279"/>
            <a:ext cx="12107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Attention: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Directed to both and object and its location within the visual field -&gt; competition for visual processing capacity!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“Spotlight” of attention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84083" y="6398769"/>
            <a:ext cx="502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https://www.youtube.com/watch?v=vJG698U2Mvo</a:t>
            </a:r>
          </a:p>
        </p:txBody>
      </p:sp>
      <p:pic>
        <p:nvPicPr>
          <p:cNvPr id="2" name="vJG698U2Mv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82065" y="2117446"/>
            <a:ext cx="7105134" cy="39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Different brain waves indicate particular states of consciousness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7" y="1640294"/>
            <a:ext cx="4635365" cy="421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311439"/>
            <a:ext cx="5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Beta waves are most important for attention to tasks 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547" y="5854262"/>
            <a:ext cx="45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Georgia" panose="02040502050405020303" pitchFamily="18" charset="0"/>
              </a:rPr>
              <a:t>Image: Ned Herrmann, </a:t>
            </a:r>
            <a:r>
              <a:rPr lang="en-US" i="1" dirty="0">
                <a:solidFill>
                  <a:srgbClr val="323232"/>
                </a:solidFill>
                <a:latin typeface="Georgia" panose="02040502050405020303" pitchFamily="18" charset="0"/>
              </a:rPr>
              <a:t>The Creative 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your attention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0717" y="1100178"/>
            <a:ext cx="11550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self-regulation: viewing brain activity in real-time (EEG/fMRI) as you perform a task allows you to better regulate brain activity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" y="1966031"/>
            <a:ext cx="6232634" cy="25131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265" y="4683795"/>
            <a:ext cx="10857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Divided attention task attending to tones (high in left, low in right)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TOVA test: inattentiveness and impulsivity</a:t>
            </a:r>
          </a:p>
          <a:p>
            <a:pPr algn="ctr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www.youtube.com/watch?v=UHaQ3nx8ZJg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Neurofeedback</a:t>
            </a:r>
            <a:r>
              <a:rPr lang="en-US" dirty="0" smtClean="0"/>
              <a:t> via EEG used for subjects to enhance particular brain waves (beta1 15 – 18Hz and sensorimotor rhythm 12 – 15Hz)</a:t>
            </a:r>
            <a:endParaRPr lang="en-US" dirty="0"/>
          </a:p>
        </p:txBody>
      </p:sp>
      <p:pic>
        <p:nvPicPr>
          <p:cNvPr id="6" name="UHaQ3nx8ZJg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952735" y="190743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your attention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93"/>
            <a:ext cx="4140575" cy="297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21" y="1035593"/>
            <a:ext cx="3701836" cy="30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703" y="963277"/>
            <a:ext cx="3783171" cy="31481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2205" y="4695584"/>
            <a:ext cx="118556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Subjects with sensorimotor EEG feedback training had fewer false alarms (d’ score) and fewer omission errors on the divided attention task attending to tones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Subjects with beta1 EEG feedback had faster reaction times on the TOVA task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Awareness of brain activity improved performance in attention tasks!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is working memory?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9296" y="1447019"/>
            <a:ext cx="10573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Working memory: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Temporary storing of information used to guide future actions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Form of motor planning -&gt; active maintenance of information relevant to an ongoing behavior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Integration of moment-to-moment perception with already-known information</a:t>
            </a: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980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your working memory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6" y="1072307"/>
            <a:ext cx="4475181" cy="2206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8667" y="1100178"/>
            <a:ext cx="6962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Conceptual span task combined with </a:t>
            </a:r>
            <a:r>
              <a:rPr lang="en-US" sz="2000" dirty="0" err="1" smtClean="0"/>
              <a:t>neurofeedback</a:t>
            </a:r>
            <a:r>
              <a:rPr lang="en-US" sz="2000" dirty="0" smtClean="0"/>
              <a:t> via EEG for enhancing sensorimotor signal (12 – 15Hz)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3486" y="3491281"/>
            <a:ext cx="11669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Conceptual span task: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486" y="411905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486" y="451916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485" y="491927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horse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485" y="5266831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mouse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8368" y="411905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8368" y="451916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8367" y="491927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teeth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8367" y="5266831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heart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5334" y="411905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Australia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5334" y="451916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Indonesia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5333" y="4919278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Vietnam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05333" y="5266831"/>
            <a:ext cx="25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Uganda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792" y="3976725"/>
            <a:ext cx="1723697" cy="54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4017205"/>
            <a:ext cx="1723697" cy="554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31222" y="4048540"/>
            <a:ext cx="1723697" cy="42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9552" y="4405842"/>
            <a:ext cx="1723697" cy="554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9552" y="4723546"/>
            <a:ext cx="1723697" cy="554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2983" y="5123656"/>
            <a:ext cx="1723697" cy="554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55279" y="4390279"/>
            <a:ext cx="1723697" cy="54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25245" y="4714900"/>
            <a:ext cx="1723697" cy="54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0637" y="5137100"/>
            <a:ext cx="1723697" cy="542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60906" y="4428671"/>
            <a:ext cx="1723697" cy="42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30872" y="4779526"/>
            <a:ext cx="1723697" cy="42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30872" y="5340651"/>
            <a:ext cx="1723697" cy="42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32508" y="4993385"/>
            <a:ext cx="112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Animals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9815" y="5791290"/>
            <a:ext cx="1462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Body parts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8007" y="4241140"/>
            <a:ext cx="140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Countries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57075" y="3908525"/>
            <a:ext cx="1723697" cy="941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157075" y="4922735"/>
            <a:ext cx="1723697" cy="941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56666" y="1907178"/>
            <a:ext cx="15239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https://www.youtube.com/watch?v=Ztl6lclnkxg&amp;t=104s</a:t>
            </a:r>
          </a:p>
        </p:txBody>
      </p:sp>
      <p:pic>
        <p:nvPicPr>
          <p:cNvPr id="36" name="Ztl6lclnkx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92144" y="1942410"/>
            <a:ext cx="3468759" cy="19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Localised</a:t>
            </a:r>
            <a:r>
              <a:rPr lang="en-US" sz="3200" dirty="0" smtClean="0"/>
              <a:t> </a:t>
            </a:r>
            <a:r>
              <a:rPr lang="en-US" sz="3200" dirty="0" err="1" smtClean="0"/>
              <a:t>specialisation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66343" y="952637"/>
            <a:ext cx="10121464" cy="5800047"/>
            <a:chOff x="420412" y="1007624"/>
            <a:chExt cx="9080944" cy="54717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12" y="1007624"/>
              <a:ext cx="7273159" cy="51897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20412" y="1181434"/>
              <a:ext cx="2007477" cy="95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Frontal Lobe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39257" y="1181435"/>
              <a:ext cx="2007477" cy="95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Parietal Lobe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7889" y="5504828"/>
              <a:ext cx="2007477" cy="43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Temporal Lobe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93879" y="3500005"/>
              <a:ext cx="2007477" cy="95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Occipital Lobe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0653" y="5140587"/>
              <a:ext cx="20074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Cerebellum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35518" y="6017750"/>
              <a:ext cx="2007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Brainstem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10" y="1923403"/>
            <a:ext cx="1505328" cy="1274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70" y="3739539"/>
            <a:ext cx="981732" cy="5890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15" y="3525061"/>
            <a:ext cx="998052" cy="1607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26" y="2636291"/>
            <a:ext cx="2264806" cy="11324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02" y="5013778"/>
            <a:ext cx="827195" cy="8271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34" y="5861151"/>
            <a:ext cx="759259" cy="5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your working memory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275172" y="5037370"/>
            <a:ext cx="5445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Subjects trained to increase sensorimotor waves had fewer errors and higher correct recall 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r="5450"/>
          <a:stretch/>
        </p:blipFill>
        <p:spPr>
          <a:xfrm>
            <a:off x="6060989" y="948563"/>
            <a:ext cx="5803557" cy="3308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3" y="948563"/>
            <a:ext cx="5423458" cy="59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4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Training your working memory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3621" y="1997887"/>
            <a:ext cx="11592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However! Not all of us have access to an EEG or fMRI apparatus</a:t>
            </a:r>
          </a:p>
          <a:p>
            <a:endParaRPr lang="en-US" sz="2000" dirty="0"/>
          </a:p>
          <a:p>
            <a:r>
              <a:rPr lang="en-US" sz="2000" dirty="0" smtClean="0"/>
              <a:t>Other methods for improving working memory:</a:t>
            </a:r>
          </a:p>
          <a:p>
            <a:endParaRPr lang="en-US" sz="2000" dirty="0"/>
          </a:p>
          <a:p>
            <a:r>
              <a:rPr lang="en-US" sz="2000" dirty="0" smtClean="0"/>
              <a:t>Dominic system and Major system</a:t>
            </a:r>
          </a:p>
          <a:p>
            <a:endParaRPr lang="en-US" sz="2000" dirty="0"/>
          </a:p>
          <a:p>
            <a:r>
              <a:rPr lang="en-US" sz="2000" dirty="0" smtClean="0"/>
              <a:t>Memory palaces </a:t>
            </a:r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439918" y="6290470"/>
            <a:ext cx="10005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http://www.newyorker.com/news/sporting-scene/lessons-from-americas-first-memory-world-champion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90" y="2039066"/>
            <a:ext cx="3988019" cy="299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40" y="4168963"/>
            <a:ext cx="240100" cy="144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40" y="2555332"/>
            <a:ext cx="442747" cy="329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53" y="4251630"/>
            <a:ext cx="423845" cy="565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86945">
            <a:off x="9544425" y="2364192"/>
            <a:ext cx="1014411" cy="10356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61" y="4179600"/>
            <a:ext cx="240100" cy="1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Problem Solving: What is flow state?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4289" y="1079156"/>
            <a:ext cx="10573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Flow state: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Fully focused, absorbed in, and enjoying what you are doing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Also known as “in the zone”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27" y="2883355"/>
            <a:ext cx="4365063" cy="33703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8764" y="6369270"/>
            <a:ext cx="6113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https://blog.toggl.com/2014/12/programmer-problems-comic/</a:t>
            </a:r>
          </a:p>
        </p:txBody>
      </p:sp>
    </p:spTree>
    <p:extLst>
      <p:ext uri="{BB962C8B-B14F-4D97-AF65-F5344CB8AC3E}">
        <p14:creationId xmlns:p14="http://schemas.microsoft.com/office/powerpoint/2010/main" val="5388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Different brain waves indicate particular states of consciousness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7" y="1640294"/>
            <a:ext cx="4635365" cy="421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311439"/>
            <a:ext cx="5654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Theta waves are most important for flow state: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theta </a:t>
            </a:r>
            <a:r>
              <a:rPr lang="en-US" sz="2000" dirty="0">
                <a:solidFill>
                  <a:srgbClr val="FF0000"/>
                </a:solidFill>
              </a:rPr>
              <a:t>is related to increases in attention, workload, memory load, and working memory performance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547" y="5854262"/>
            <a:ext cx="45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Georgia" panose="02040502050405020303" pitchFamily="18" charset="0"/>
              </a:rPr>
              <a:t>Image: Ned Herrmann, </a:t>
            </a:r>
            <a:r>
              <a:rPr lang="en-US" i="1" dirty="0">
                <a:solidFill>
                  <a:srgbClr val="323232"/>
                </a:solidFill>
                <a:latin typeface="Georgia" panose="02040502050405020303" pitchFamily="18" charset="0"/>
              </a:rPr>
              <a:t>The Creative 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077" y="3264078"/>
            <a:ext cx="4378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http://www.wearablesensing.com/news.php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31227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train your brain to enter “flow” state more easily?</a:t>
            </a:r>
          </a:p>
          <a:p>
            <a:pPr algn="ctr"/>
            <a:r>
              <a:rPr lang="en-US" sz="3200" dirty="0" smtClean="0"/>
              <a:t>(or, to problem solve with less difficulty!)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5944" y="1863694"/>
            <a:ext cx="105734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EEG (electroencephalogram) technology is getting cheaper and more accessible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Monitoring brain waves – determine state of optimal flow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EEG + software – train brain to more easily enter flow</a:t>
            </a:r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22077" y="4849127"/>
            <a:ext cx="481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https://www.youtube.com/watch?v=hLjxMjBlB9k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077" y="5905416"/>
            <a:ext cx="2221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http://brain.ieee.org/</a:t>
            </a:r>
          </a:p>
        </p:txBody>
      </p:sp>
      <p:pic>
        <p:nvPicPr>
          <p:cNvPr id="3" name="hLjxMjBlB9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4659" y="3350484"/>
            <a:ext cx="5328507" cy="29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1227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train your brain to enter “flow” state more easily?</a:t>
            </a:r>
          </a:p>
          <a:p>
            <a:pPr algn="ctr"/>
            <a:r>
              <a:rPr lang="en-US" sz="3200" dirty="0" smtClean="0"/>
              <a:t>(or, to problem solve with less difficulty!)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7145" y="2035598"/>
            <a:ext cx="1189771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Better-designed training materials: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Guided questioning produces better problem solving skills than being left to figure it out alone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(</a:t>
            </a:r>
            <a:r>
              <a:rPr lang="en-US" sz="1600" dirty="0"/>
              <a:t>Effects of training in strategic questioning on children's problem-solving </a:t>
            </a:r>
            <a:r>
              <a:rPr lang="en-US" sz="1600" dirty="0" smtClean="0"/>
              <a:t>performance King</a:t>
            </a:r>
            <a:r>
              <a:rPr lang="en-US" sz="1600" dirty="0"/>
              <a:t>, </a:t>
            </a:r>
            <a:r>
              <a:rPr lang="en-US" sz="1600" dirty="0" smtClean="0"/>
              <a:t>Alison Journal </a:t>
            </a:r>
            <a:r>
              <a:rPr lang="en-US" sz="1600" dirty="0"/>
              <a:t>of Educational Psychology, Vol 83(3), Sep 1991, </a:t>
            </a:r>
            <a:r>
              <a:rPr lang="en-US" sz="1600" dirty="0" smtClean="0"/>
              <a:t>307-317</a:t>
            </a:r>
            <a:r>
              <a:rPr lang="en-US" sz="1600" dirty="0"/>
              <a:t>)</a:t>
            </a:r>
          </a:p>
          <a:p>
            <a:r>
              <a:rPr lang="en-US" sz="20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Explicit training in problem-solving strategies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(</a:t>
            </a:r>
            <a:r>
              <a:rPr lang="en-US" sz="1600" dirty="0"/>
              <a:t>Training in Self-Explanation and Self-Regulation Strategies: Investigating the Effects of Knowledge Acquisition Activities on Problem </a:t>
            </a:r>
            <a:r>
              <a:rPr lang="en-US" sz="1600" dirty="0" smtClean="0"/>
              <a:t>Solving </a:t>
            </a:r>
            <a:r>
              <a:rPr lang="en-US" sz="1600" dirty="0" err="1" smtClean="0">
                <a:hlinkClick r:id="rId3"/>
              </a:rPr>
              <a:t>Katerine</a:t>
            </a:r>
            <a:r>
              <a:rPr lang="en-US" sz="1600" dirty="0" smtClean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Bielaczyc</a:t>
            </a:r>
            <a:r>
              <a:rPr lang="en-US" sz="1600" dirty="0">
                <a:hlinkClick r:id="rId3"/>
              </a:rPr>
              <a:t> </a:t>
            </a:r>
            <a:r>
              <a:rPr lang="en-US" sz="1600" dirty="0"/>
              <a:t>, </a:t>
            </a:r>
            <a:r>
              <a:rPr lang="en-US" sz="1600" dirty="0">
                <a:hlinkClick r:id="rId4"/>
              </a:rPr>
              <a:t>Peter L. </a:t>
            </a:r>
            <a:r>
              <a:rPr lang="en-US" sz="1600" dirty="0" err="1">
                <a:hlinkClick r:id="rId4"/>
              </a:rPr>
              <a:t>Pirolli</a:t>
            </a:r>
            <a:r>
              <a:rPr lang="en-US" sz="1600" dirty="0">
                <a:hlinkClick r:id="rId4"/>
              </a:rPr>
              <a:t> </a:t>
            </a:r>
            <a:r>
              <a:rPr lang="en-US" sz="1600" dirty="0"/>
              <a:t>&amp; </a:t>
            </a:r>
            <a:r>
              <a:rPr lang="en-US" sz="1600" dirty="0">
                <a:hlinkClick r:id="rId5"/>
              </a:rPr>
              <a:t>Ann L. </a:t>
            </a:r>
            <a:r>
              <a:rPr lang="en-US" sz="1600" dirty="0" smtClean="0">
                <a:hlinkClick r:id="rId5"/>
              </a:rPr>
              <a:t>Brown</a:t>
            </a:r>
            <a:r>
              <a:rPr lang="en-US" sz="1600" dirty="0"/>
              <a:t> </a:t>
            </a:r>
            <a:r>
              <a:rPr lang="en-US" sz="1600" dirty="0" smtClean="0"/>
              <a:t>Pages 221-252)</a:t>
            </a:r>
            <a:endParaRPr lang="en-US" sz="1600" dirty="0"/>
          </a:p>
          <a:p>
            <a:endParaRPr lang="en-US" sz="2000" dirty="0" smtClean="0"/>
          </a:p>
          <a:p>
            <a:r>
              <a:rPr lang="en-US" sz="2000" dirty="0" smtClean="0"/>
              <a:t>Lots of practice!</a:t>
            </a:r>
          </a:p>
        </p:txBody>
      </p:sp>
    </p:spTree>
    <p:extLst>
      <p:ext uri="{BB962C8B-B14F-4D97-AF65-F5344CB8AC3E}">
        <p14:creationId xmlns:p14="http://schemas.microsoft.com/office/powerpoint/2010/main" val="29257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Summary/Conclusions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9296" y="1331405"/>
            <a:ext cx="1057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Many regions of the brain and associated skillsets are used during programming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We can work on improving the skills involved in programming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789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Language processing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99695" y="1951516"/>
            <a:ext cx="56545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Many parts of the brain are involved in language processing:</a:t>
            </a:r>
          </a:p>
          <a:p>
            <a:endParaRPr lang="en-US" sz="2000" dirty="0"/>
          </a:p>
          <a:p>
            <a:r>
              <a:rPr lang="en-US" sz="2000" dirty="0" err="1" smtClean="0"/>
              <a:t>Broca’s</a:t>
            </a:r>
            <a:r>
              <a:rPr lang="en-US" sz="2000" dirty="0" smtClean="0"/>
              <a:t> -&gt; production of language</a:t>
            </a:r>
          </a:p>
          <a:p>
            <a:endParaRPr lang="en-US" sz="2000" dirty="0"/>
          </a:p>
          <a:p>
            <a:r>
              <a:rPr lang="en-US" sz="2000" dirty="0" smtClean="0"/>
              <a:t>Wernicke’s -&gt; comprehension of language</a:t>
            </a:r>
          </a:p>
          <a:p>
            <a:endParaRPr lang="en-US" sz="2000" dirty="0"/>
          </a:p>
          <a:p>
            <a:r>
              <a:rPr lang="en-US" sz="2000" dirty="0" smtClean="0"/>
              <a:t>Various other areas -&gt; implementation system, mediational system, conceptual system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4746"/>
            <a:ext cx="5475890" cy="4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become better at processing languages?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36330" y="926559"/>
            <a:ext cx="8692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Look at how “natural” languages are processed:</a:t>
            </a:r>
          </a:p>
          <a:p>
            <a:endParaRPr lang="en-US" sz="2000" dirty="0"/>
          </a:p>
          <a:p>
            <a:r>
              <a:rPr lang="en-US" sz="2000" dirty="0" smtClean="0"/>
              <a:t>- Monolingual vs multilingual individuals have differential brain activity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9" y="2284605"/>
            <a:ext cx="4659945" cy="1068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39" y="2225814"/>
            <a:ext cx="6801249" cy="3132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146" y="5503031"/>
            <a:ext cx="11562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Learning programming languages is analogous to learning other “natural” languages</a:t>
            </a:r>
          </a:p>
          <a:p>
            <a:endParaRPr lang="en-US" sz="2000" dirty="0"/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New semantic information can be easily acquired throughout life!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823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Summary/Conclusions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9296" y="1331405"/>
            <a:ext cx="105734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Many regions of the brain and associated skillsets are used during programming</a:t>
            </a:r>
          </a:p>
          <a:p>
            <a:pPr algn="ctr"/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We can work on improving the skills involved in programming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Programming is like learning to use a new language and solving problems in that language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78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do we know this – case studies!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9" y="1001923"/>
            <a:ext cx="3210332" cy="5453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36" y="2330379"/>
            <a:ext cx="2551439" cy="2796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8690" y="1460938"/>
            <a:ext cx="27326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Phineas Gage: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Iron rod blasted through his frontal lobe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Subsequent “reckless”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, less self control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Recommended reading: “The </a:t>
            </a:r>
            <a:r>
              <a:rPr lang="en-US" sz="2000" dirty="0" err="1" smtClean="0"/>
              <a:t>Duelling</a:t>
            </a:r>
            <a:r>
              <a:rPr lang="en-US" sz="2000" dirty="0" smtClean="0"/>
              <a:t> Neurosurgeons”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7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Hacking the brain’s natural abilities to create new methods of programming?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88" y="1607480"/>
            <a:ext cx="9620431" cy="1689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16" y="3296570"/>
            <a:ext cx="9218903" cy="347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9" y="2947154"/>
            <a:ext cx="1978413" cy="15701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5237" y="4517323"/>
            <a:ext cx="119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Paradolia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Programming for good: role </a:t>
            </a:r>
            <a:r>
              <a:rPr lang="en-US" sz="3200" dirty="0"/>
              <a:t>of computers and programming in bio treatments</a:t>
            </a:r>
          </a:p>
          <a:p>
            <a:pPr algn="ctr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352" y="1409151"/>
            <a:ext cx="10573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Computers can be used to help in therapies in ways currently unimaginable </a:t>
            </a:r>
          </a:p>
          <a:p>
            <a:endParaRPr lang="en-US" sz="2000" dirty="0"/>
          </a:p>
          <a:p>
            <a:r>
              <a:rPr lang="en-US" sz="2000" dirty="0" smtClean="0"/>
              <a:t>Current clinical trial for paraplegia: robot legs and transmitter in brain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67"/>
          <a:stretch/>
        </p:blipFill>
        <p:spPr>
          <a:xfrm>
            <a:off x="1502978" y="4540469"/>
            <a:ext cx="5761389" cy="2193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13" y="819808"/>
            <a:ext cx="3337035" cy="5840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90" y="2658218"/>
            <a:ext cx="5392566" cy="17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Programming for good: role </a:t>
            </a:r>
            <a:r>
              <a:rPr lang="en-US" sz="3200" dirty="0"/>
              <a:t>of computers and programming in bio treatments</a:t>
            </a:r>
          </a:p>
          <a:p>
            <a:pPr algn="ctr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352" y="1409151"/>
            <a:ext cx="10573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Computers can be used to help in therapies in ways currently unimaginable </a:t>
            </a:r>
          </a:p>
          <a:p>
            <a:endParaRPr lang="en-US" sz="2000" dirty="0"/>
          </a:p>
          <a:p>
            <a:r>
              <a:rPr lang="en-US" sz="2000" dirty="0" smtClean="0"/>
              <a:t>Current clinical trial for tracking mental health: voice patterns indicate manic or depressive episode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4" y="2732590"/>
            <a:ext cx="4909750" cy="31401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3108" y="6292914"/>
            <a:ext cx="7165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http://research.umich.edu/news-issues/michigan-research/sum-your-parts</a:t>
            </a:r>
          </a:p>
        </p:txBody>
      </p:sp>
    </p:spTree>
    <p:extLst>
      <p:ext uri="{BB962C8B-B14F-4D97-AF65-F5344CB8AC3E}">
        <p14:creationId xmlns:p14="http://schemas.microsoft.com/office/powerpoint/2010/main" val="40122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Video games for healing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65" y="2807063"/>
            <a:ext cx="4625026" cy="3690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952" y="2816772"/>
            <a:ext cx="5695467" cy="3762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11" y="881926"/>
            <a:ext cx="6631291" cy="1732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883" y="982997"/>
            <a:ext cx="4593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Mood disorders are prevalent (1 in 5) and costly (approx. 80 billion a year) – video games are an effective and readily available treatment option</a:t>
            </a: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405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Video games for healing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1" y="1047626"/>
            <a:ext cx="611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Post Traumatic Stress Disorder – occurs when stress reaction to a stimulus becomes generalized</a:t>
            </a:r>
          </a:p>
          <a:p>
            <a:endParaRPr lang="en-US" sz="2000" dirty="0"/>
          </a:p>
          <a:p>
            <a:r>
              <a:rPr lang="en-US" sz="2000" dirty="0" smtClean="0"/>
              <a:t>Exposure therapy is used during treatment, but is time-consuming and costly -&gt; video games can help! </a:t>
            </a:r>
            <a:endParaRPr lang="en-US" sz="2000" dirty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74" y="1372106"/>
            <a:ext cx="3867637" cy="1340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2" y="2804933"/>
            <a:ext cx="5279041" cy="3917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674" y="2848729"/>
            <a:ext cx="5298639" cy="3830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674" y="1001791"/>
            <a:ext cx="5586842" cy="3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Summary/Conclusions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9296" y="1331405"/>
            <a:ext cx="10573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Many regions of the brain and associated skillsets are used during programming</a:t>
            </a:r>
          </a:p>
          <a:p>
            <a:pPr algn="ctr"/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We can work on improving the skills involved in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programming</a:t>
            </a:r>
          </a:p>
          <a:p>
            <a:pPr algn="ctr"/>
            <a:endParaRPr lang="en-US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Programming is like learning to use a new language and solving problems in that language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We can also improve programming itself to take advantage of the abilities of our wetware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There is a big future for programming and computer aided therapies in medical treatment</a:t>
            </a:r>
          </a:p>
        </p:txBody>
      </p:sp>
    </p:spTree>
    <p:extLst>
      <p:ext uri="{BB962C8B-B14F-4D97-AF65-F5344CB8AC3E}">
        <p14:creationId xmlns:p14="http://schemas.microsoft.com/office/powerpoint/2010/main" val="42345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 you!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84083" y="145854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@</a:t>
            </a:r>
            <a:r>
              <a:rPr lang="en-US" sz="3200" dirty="0" err="1" smtClean="0"/>
              <a:t>amayoco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72" y="2365203"/>
            <a:ext cx="1355341" cy="1355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791" y="2416214"/>
            <a:ext cx="1658236" cy="1253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05" y="2365203"/>
            <a:ext cx="1450047" cy="1450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46" y="4176876"/>
            <a:ext cx="2509837" cy="2509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72" y="4203745"/>
            <a:ext cx="4414930" cy="248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3" t="28468" r="33153"/>
          <a:stretch/>
        </p:blipFill>
        <p:spPr>
          <a:xfrm>
            <a:off x="1401623" y="1781081"/>
            <a:ext cx="2199503" cy="4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7783" y="5962819"/>
            <a:ext cx="783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http://careers.umich.edu/job_detail/141256/research_fellow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6" y="231946"/>
            <a:ext cx="3238500" cy="3419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61" y="678191"/>
            <a:ext cx="4736508" cy="2526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339" y="4245413"/>
            <a:ext cx="689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Currently looking for a Research Fellow:</a:t>
            </a:r>
          </a:p>
          <a:p>
            <a:pPr marL="285750" indent="-285750" algn="ctr">
              <a:buFontTx/>
              <a:buChar char="-"/>
            </a:pPr>
            <a:r>
              <a:rPr lang="en-US" sz="2400" dirty="0" smtClean="0"/>
              <a:t>Analysis of gene expression data for neuropsychiatric illnesses</a:t>
            </a:r>
          </a:p>
          <a:p>
            <a:pPr marL="285750" indent="-285750" algn="ctr">
              <a:buFontTx/>
              <a:buChar char="-"/>
            </a:pPr>
            <a:r>
              <a:rPr lang="en-US" sz="2400" dirty="0" smtClean="0"/>
              <a:t>Statistics and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01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do we know this – case studies!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828690" y="1460938"/>
            <a:ext cx="27326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“HM”: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Surgical removal of hippocampus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Subsequent loss of ability to form memories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Recommended reading: “The </a:t>
            </a:r>
            <a:r>
              <a:rPr lang="en-US" sz="2000" dirty="0" err="1" smtClean="0"/>
              <a:t>Duelling</a:t>
            </a:r>
            <a:r>
              <a:rPr lang="en-US" sz="2000" dirty="0" smtClean="0"/>
              <a:t> Neurosurgeons”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425" y="1106212"/>
            <a:ext cx="4837090" cy="4755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r="9711"/>
          <a:stretch/>
        </p:blipFill>
        <p:spPr>
          <a:xfrm>
            <a:off x="405652" y="2249212"/>
            <a:ext cx="2816773" cy="24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224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Localised</a:t>
            </a:r>
            <a:r>
              <a:rPr lang="en-US" sz="3200" dirty="0" smtClean="0"/>
              <a:t> specialization – what brain regions are used for programming and how can we determine this?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08" y="2059333"/>
            <a:ext cx="3973802" cy="2976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9" y="2059333"/>
            <a:ext cx="2753711" cy="29765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7324" y="5462002"/>
            <a:ext cx="10179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fMRI machines – large magnets that spin around your head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Produce images measuring movement of oxygenated blood in response to tasks or stimuli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8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224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Localised</a:t>
            </a:r>
            <a:r>
              <a:rPr lang="en-US" sz="3200" dirty="0" smtClean="0"/>
              <a:t> specialization – what brain regions are used for programming and how can we determine this?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35319" y="1901718"/>
            <a:ext cx="11721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Siegmund</a:t>
            </a:r>
            <a:r>
              <a:rPr lang="en-US" sz="2800" dirty="0" smtClean="0"/>
              <a:t> et al 2014 – fMRI on programmers within an fMRI machine: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Snippets of code that were pre-tested for difficulty and time to 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Two types of tasks – comprehension and syntactical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Minimal motor output in response to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Post-testing to determine whether participants actually understood the code</a:t>
            </a:r>
          </a:p>
        </p:txBody>
      </p:sp>
    </p:spTree>
    <p:extLst>
      <p:ext uri="{BB962C8B-B14F-4D97-AF65-F5344CB8AC3E}">
        <p14:creationId xmlns:p14="http://schemas.microsoft.com/office/powerpoint/2010/main" val="22452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224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Localised</a:t>
            </a:r>
            <a:r>
              <a:rPr lang="en-US" sz="3200" dirty="0" smtClean="0"/>
              <a:t> specialization – what brain regions are used for programming and how can we determine this?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52448" y="2428762"/>
            <a:ext cx="4208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Comprehension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Solvable in 30 – 120 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 recursion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Designed to induce bottom-up rather than top-down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Minimisation</a:t>
            </a:r>
            <a:r>
              <a:rPr lang="en-US" sz="2000" dirty="0" smtClean="0"/>
              <a:t> of other cognitive tasks unrelated to 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28" y="2246212"/>
            <a:ext cx="7715521" cy="38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2248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Localised</a:t>
            </a:r>
            <a:r>
              <a:rPr lang="en-US" sz="3200" dirty="0" smtClean="0"/>
              <a:t> specialization – what brain regions are used for programming and how can we determine this?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19" y="2195618"/>
            <a:ext cx="7360201" cy="3726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432" y="2439974"/>
            <a:ext cx="4208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Syntax tasks: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Identical to comprehension tasks except for three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Errors able to be picked up in 30 – 120 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Designed to induce pattern-matching without needing to understand what the code does</a:t>
            </a:r>
          </a:p>
        </p:txBody>
      </p:sp>
    </p:spTree>
    <p:extLst>
      <p:ext uri="{BB962C8B-B14F-4D97-AF65-F5344CB8AC3E}">
        <p14:creationId xmlns:p14="http://schemas.microsoft.com/office/powerpoint/2010/main" val="17680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9459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parts of the brain were activated during comprehension programming tasks?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414" y="3764891"/>
            <a:ext cx="5500193" cy="2969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210" y="1317202"/>
            <a:ext cx="11815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Activation during comprehension tasks was compared to that during syntax tasks; divided </a:t>
            </a:r>
            <a:r>
              <a:rPr lang="en-US" sz="2000" dirty="0"/>
              <a:t>into </a:t>
            </a:r>
            <a:r>
              <a:rPr lang="en-US" sz="2000" dirty="0" smtClean="0"/>
              <a:t>two categories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Working memory and divided attention (</a:t>
            </a:r>
            <a:r>
              <a:rPr lang="en-US" sz="2000" dirty="0" err="1"/>
              <a:t>Brodmann’s</a:t>
            </a:r>
            <a:r>
              <a:rPr lang="en-US" sz="2000" dirty="0"/>
              <a:t> areas 6 and 40)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Language processing (</a:t>
            </a:r>
            <a:r>
              <a:rPr lang="en-US" sz="2000" dirty="0" err="1"/>
              <a:t>Brodmanns</a:t>
            </a:r>
            <a:r>
              <a:rPr lang="en-US" sz="2000" dirty="0"/>
              <a:t> areas 47, 44, and 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Therefore understanding code requires problem solving skills and ability to process language</a:t>
            </a:r>
          </a:p>
          <a:p>
            <a:r>
              <a:rPr lang="en-US" sz="2000" dirty="0" smtClean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8633031" y="6353685"/>
            <a:ext cx="3280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BeraSansMono-Roman"/>
              </a:rPr>
              <a:t>tinyurl.com/</a:t>
            </a:r>
            <a:r>
              <a:rPr lang="en-US" sz="1200" dirty="0" err="1">
                <a:latin typeface="BeraSansMono-Roman"/>
              </a:rPr>
              <a:t>ProgramComprehensionAndfMRI</a:t>
            </a:r>
            <a:r>
              <a:rPr lang="en-US" sz="1200" dirty="0">
                <a:latin typeface="BeraSansMono-Roman"/>
              </a:rPr>
              <a:t>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47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1593</Words>
  <Application>Microsoft Office PowerPoint</Application>
  <PresentationFormat>Widescreen</PresentationFormat>
  <Paragraphs>278</Paragraphs>
  <Slides>37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BeraSansMono-Roman</vt:lpstr>
      <vt:lpstr>Calibri</vt:lpstr>
      <vt:lpstr>Calibri Light</vt:lpstr>
      <vt:lpstr>Georgia</vt:lpstr>
      <vt:lpstr>Office Theme</vt:lpstr>
      <vt:lpstr>Your Brain, On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Brain, On Programming</dc:title>
  <dc:creator>O'Connor, Angela</dc:creator>
  <cp:lastModifiedBy>O'Connor, Angela</cp:lastModifiedBy>
  <cp:revision>82</cp:revision>
  <cp:lastPrinted>2017-05-19T18:49:31Z</cp:lastPrinted>
  <dcterms:created xsi:type="dcterms:W3CDTF">2017-03-02T15:43:27Z</dcterms:created>
  <dcterms:modified xsi:type="dcterms:W3CDTF">2017-05-22T16:46:33Z</dcterms:modified>
</cp:coreProperties>
</file>